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59" r:id="rId5"/>
    <p:sldId id="263" r:id="rId6"/>
    <p:sldId id="264" r:id="rId7"/>
    <p:sldId id="261" r:id="rId8"/>
    <p:sldId id="262" r:id="rId9"/>
    <p:sldId id="266" r:id="rId10"/>
    <p:sldId id="267" r:id="rId11"/>
    <p:sldId id="265" r:id="rId1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3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6" y="-1044"/>
      </p:cViewPr>
      <p:guideLst>
        <p:guide orient="horz" pos="1620"/>
        <p:guide pos="29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矩形 2"/>
          <p:cNvSpPr>
            <a:spLocks noChangeArrowheads="1"/>
          </p:cNvSpPr>
          <p:nvPr/>
        </p:nvSpPr>
        <p:spPr bwMode="auto">
          <a:xfrm>
            <a:off x="457200" y="2183607"/>
            <a:ext cx="8229600" cy="262039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600">
              <a:solidFill>
                <a:srgbClr val="FFFFFF"/>
              </a:solidFill>
              <a:latin typeface="等线" pitchFamily="2" charset="-122"/>
              <a:ea typeface="等线" pitchFamily="2" charset="-122"/>
              <a:sym typeface="等线" pitchFamily="2" charset="-122"/>
            </a:endParaRPr>
          </a:p>
        </p:txBody>
      </p:sp>
      <p:sp>
        <p:nvSpPr>
          <p:cNvPr id="3076" name="TextBox 4"/>
          <p:cNvSpPr>
            <a:spLocks noChangeArrowheads="1"/>
          </p:cNvSpPr>
          <p:nvPr/>
        </p:nvSpPr>
        <p:spPr bwMode="auto">
          <a:xfrm>
            <a:off x="862014" y="2271713"/>
            <a:ext cx="7419975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经典特宋简" pitchFamily="1" charset="-122"/>
              </a:rPr>
              <a:t>个人所得税年度汇算清缴</a:t>
            </a:r>
            <a:endParaRPr lang="en-US" altLang="zh-CN" sz="4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经典特宋简" pitchFamily="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经典特宋简" pitchFamily="1" charset="-122"/>
              </a:rPr>
              <a:t>了解个人所得税年度汇算清缴</a:t>
            </a:r>
            <a:endParaRPr lang="zh-CN" altLang="en-US" dirty="0"/>
          </a:p>
        </p:txBody>
      </p:sp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7440175" y="4371950"/>
            <a:ext cx="1087755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sz="14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14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endParaRPr lang="zh-CN" altLang="en-US" dirty="0"/>
          </a:p>
        </p:txBody>
      </p:sp>
      <p:grpSp>
        <p:nvGrpSpPr>
          <p:cNvPr id="3078" name="Group 6"/>
          <p:cNvGrpSpPr>
            <a:grpSpLocks noChangeAspect="1"/>
          </p:cNvGrpSpPr>
          <p:nvPr/>
        </p:nvGrpSpPr>
        <p:grpSpPr bwMode="auto">
          <a:xfrm>
            <a:off x="457200" y="964407"/>
            <a:ext cx="8229600" cy="1169194"/>
            <a:chOff x="0" y="0"/>
            <a:chExt cx="9144000" cy="1733550"/>
          </a:xfrm>
        </p:grpSpPr>
        <p:pic>
          <p:nvPicPr>
            <p:cNvPr id="3079" name="Picture 2" descr="C:\Users\USER\Desktop\矢量智能对象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4"/>
            <a:stretch>
              <a:fillRect/>
            </a:stretch>
          </p:blipFill>
          <p:spPr bwMode="auto">
            <a:xfrm>
              <a:off x="0" y="200025"/>
              <a:ext cx="4716067" cy="153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3" descr="C:\Users\USER\Desktop\矢量智能对象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8382" y="200025"/>
              <a:ext cx="1710654" cy="153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4" descr="C:\Users\USER\Desktop\矢量智能对象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36"/>
            <a:stretch>
              <a:fillRect/>
            </a:stretch>
          </p:blipFill>
          <p:spPr bwMode="auto">
            <a:xfrm>
              <a:off x="6539036" y="0"/>
              <a:ext cx="2604964" cy="17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2" name="TextBox 14"/>
          <p:cNvSpPr>
            <a:spLocks noChangeArrowheads="1"/>
          </p:cNvSpPr>
          <p:nvPr/>
        </p:nvSpPr>
        <p:spPr bwMode="auto">
          <a:xfrm>
            <a:off x="3243264" y="4227934"/>
            <a:ext cx="2657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国家税务总局青岛市税务局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矩形 2"/>
          <p:cNvSpPr>
            <a:spLocks noChangeArrowheads="1"/>
          </p:cNvSpPr>
          <p:nvPr/>
        </p:nvSpPr>
        <p:spPr bwMode="auto">
          <a:xfrm>
            <a:off x="457200" y="2183607"/>
            <a:ext cx="8229600" cy="2692399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600">
              <a:solidFill>
                <a:srgbClr val="FFFFFF"/>
              </a:solidFill>
              <a:latin typeface="等线" pitchFamily="2" charset="-122"/>
              <a:ea typeface="等线" pitchFamily="2" charset="-122"/>
              <a:sym typeface="等线" pitchFamily="2" charset="-122"/>
            </a:endParaRPr>
          </a:p>
        </p:txBody>
      </p:sp>
      <p:sp>
        <p:nvSpPr>
          <p:cNvPr id="3076" name="TextBox 4"/>
          <p:cNvSpPr>
            <a:spLocks noChangeArrowheads="1"/>
          </p:cNvSpPr>
          <p:nvPr/>
        </p:nvSpPr>
        <p:spPr bwMode="auto">
          <a:xfrm>
            <a:off x="862012" y="2541459"/>
            <a:ext cx="7419975" cy="98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经典特宋简" pitchFamily="1" charset="-122"/>
              </a:rPr>
              <a:t>感谢观看</a:t>
            </a:r>
            <a:endParaRPr lang="en-US" altLang="zh-CN" sz="4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经典特宋简" pitchFamily="1" charset="-122"/>
            </a:endParaRPr>
          </a:p>
        </p:txBody>
      </p:sp>
      <p:grpSp>
        <p:nvGrpSpPr>
          <p:cNvPr id="3078" name="Group 6"/>
          <p:cNvGrpSpPr>
            <a:grpSpLocks noChangeAspect="1"/>
          </p:cNvGrpSpPr>
          <p:nvPr/>
        </p:nvGrpSpPr>
        <p:grpSpPr bwMode="auto">
          <a:xfrm>
            <a:off x="457200" y="964407"/>
            <a:ext cx="8229600" cy="1169194"/>
            <a:chOff x="0" y="0"/>
            <a:chExt cx="9144000" cy="1733550"/>
          </a:xfrm>
        </p:grpSpPr>
        <p:pic>
          <p:nvPicPr>
            <p:cNvPr id="3079" name="Picture 2" descr="C:\Users\USER\Desktop\矢量智能对象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4"/>
            <a:stretch>
              <a:fillRect/>
            </a:stretch>
          </p:blipFill>
          <p:spPr bwMode="auto">
            <a:xfrm>
              <a:off x="0" y="200025"/>
              <a:ext cx="4716067" cy="153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3" descr="C:\Users\USER\Desktop\矢量智能对象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8382" y="200025"/>
              <a:ext cx="1710654" cy="153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4" descr="C:\Users\USER\Desktop\矢量智能对象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36"/>
            <a:stretch>
              <a:fillRect/>
            </a:stretch>
          </p:blipFill>
          <p:spPr bwMode="auto">
            <a:xfrm>
              <a:off x="6539036" y="0"/>
              <a:ext cx="2604964" cy="17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2" name="TextBox 14"/>
          <p:cNvSpPr>
            <a:spLocks noChangeArrowheads="1"/>
          </p:cNvSpPr>
          <p:nvPr/>
        </p:nvSpPr>
        <p:spPr bwMode="auto">
          <a:xfrm>
            <a:off x="3131841" y="4313734"/>
            <a:ext cx="29849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扫描关注青岛税务微信公众号   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86927"/>
            <a:ext cx="2051720" cy="889079"/>
          </a:xfrm>
          <a:prstGeom prst="rect">
            <a:avLst/>
          </a:prstGeom>
        </p:spPr>
      </p:pic>
      <p:sp>
        <p:nvSpPr>
          <p:cNvPr id="3" name="左箭头 2"/>
          <p:cNvSpPr/>
          <p:nvPr/>
        </p:nvSpPr>
        <p:spPr>
          <a:xfrm>
            <a:off x="2627784" y="4389953"/>
            <a:ext cx="379748" cy="224348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37F1-AC82-4EF1-ADAA-AEFE238AEB0D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7170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67710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圆角矩形 2"/>
          <p:cNvSpPr>
            <a:spLocks noChangeArrowheads="1"/>
          </p:cNvSpPr>
          <p:nvPr/>
        </p:nvSpPr>
        <p:spPr bwMode="auto">
          <a:xfrm>
            <a:off x="1193801" y="311944"/>
            <a:ext cx="7172325" cy="42029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3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一、什么是汇算清缴？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6" y="1140283"/>
            <a:ext cx="7957525" cy="337568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35696" y="951570"/>
            <a:ext cx="2016224" cy="25382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51920" y="1832698"/>
            <a:ext cx="1647800" cy="7760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99720" y="1832698"/>
            <a:ext cx="1647800" cy="7760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47520" y="1832698"/>
            <a:ext cx="1647800" cy="7760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748D-5E16-4CE6-B926-C66BC53221EC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6146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圆角矩形 2"/>
          <p:cNvSpPr>
            <a:spLocks noChangeArrowheads="1"/>
          </p:cNvSpPr>
          <p:nvPr/>
        </p:nvSpPr>
        <p:spPr bwMode="auto">
          <a:xfrm>
            <a:off x="1193801" y="311944"/>
            <a:ext cx="7172325" cy="42029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3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一、什么是汇算清缴？</a:t>
            </a:r>
            <a:endParaRPr lang="zh-CN" alt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6" y="884635"/>
            <a:ext cx="7726363" cy="421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4EDF-C495-4350-BF71-3F77F3481214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42" name="圆角矩形 2"/>
          <p:cNvSpPr>
            <a:spLocks noChangeArrowheads="1"/>
          </p:cNvSpPr>
          <p:nvPr/>
        </p:nvSpPr>
        <p:spPr bwMode="auto">
          <a:xfrm>
            <a:off x="1193801" y="311944"/>
            <a:ext cx="7172325" cy="42029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3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二、为什么要汇算清缴？</a:t>
            </a:r>
            <a:endParaRPr lang="zh-CN" altLang="en-US"/>
          </a:p>
        </p:txBody>
      </p:sp>
      <p:sp>
        <p:nvSpPr>
          <p:cNvPr id="10243" name="未知"/>
          <p:cNvSpPr/>
          <p:nvPr/>
        </p:nvSpPr>
        <p:spPr bwMode="auto">
          <a:xfrm>
            <a:off x="406400" y="1409701"/>
            <a:ext cx="8331200" cy="3345656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 cmpd="sng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6" y="1013222"/>
            <a:ext cx="809942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9EBB9-FDAC-4AA3-8142-7E6EC8476639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1266" name="圆角矩形 2"/>
          <p:cNvSpPr>
            <a:spLocks noChangeArrowheads="1"/>
          </p:cNvSpPr>
          <p:nvPr/>
        </p:nvSpPr>
        <p:spPr bwMode="auto">
          <a:xfrm>
            <a:off x="1193801" y="311944"/>
            <a:ext cx="7172325" cy="42029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3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二、为什么要汇算清缴？</a:t>
            </a:r>
            <a:endParaRPr lang="zh-CN" altLang="en-US"/>
          </a:p>
        </p:txBody>
      </p:sp>
      <p:sp>
        <p:nvSpPr>
          <p:cNvPr id="11267" name="未知"/>
          <p:cNvSpPr/>
          <p:nvPr/>
        </p:nvSpPr>
        <p:spPr bwMode="auto">
          <a:xfrm>
            <a:off x="406400" y="1409701"/>
            <a:ext cx="8331200" cy="3345656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 cmpd="sng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6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微信截图_202103121108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25" y="818515"/>
            <a:ext cx="8117840" cy="3925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7CA9-38A0-423D-B8FE-BF766108D83E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8194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圆角矩形 2"/>
          <p:cNvSpPr>
            <a:spLocks noChangeArrowheads="1"/>
          </p:cNvSpPr>
          <p:nvPr/>
        </p:nvSpPr>
        <p:spPr bwMode="auto">
          <a:xfrm>
            <a:off x="1193801" y="311944"/>
            <a:ext cx="7172325" cy="42029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三、专业名词解释</a:t>
            </a:r>
            <a:endParaRPr lang="zh-CN" altLang="en-US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761107" y="1353886"/>
            <a:ext cx="3756379" cy="71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7650" tIns="123825" rIns="247650" bIns="1238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rPr>
              <a:t>有住所；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itchFamily="2" charset="-122"/>
            </a:endParaRPr>
          </a:p>
          <a:p>
            <a:pPr lvl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rPr>
              <a:t>或无住所但一个纳税年度内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rPr>
              <a:t>累计居住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rPr>
              <a:t>满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183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rPr>
              <a:t>天；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619126" y="1216172"/>
            <a:ext cx="2141981" cy="990362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 w="12700" cap="flat" cmpd="sng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683611" y="1264517"/>
            <a:ext cx="2013011" cy="89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0970" tIns="70485" rIns="140970" bIns="70485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zh-CN" altLang="en-US" sz="2800">
                <a:solidFill>
                  <a:srgbClr val="FFFFFF"/>
                </a:solidFill>
                <a:latin typeface="等线" pitchFamily="2" charset="-122"/>
                <a:ea typeface="等线" pitchFamily="2" charset="-122"/>
                <a:sym typeface="等线" pitchFamily="2" charset="-122"/>
              </a:rPr>
              <a:t>居民个人</a:t>
            </a:r>
            <a:endParaRPr lang="zh-CN" altLang="en-US" sz="2800">
              <a:solidFill>
                <a:srgbClr val="FFFFFF"/>
              </a:solidFill>
              <a:latin typeface="等线" pitchFamily="2" charset="-122"/>
              <a:ea typeface="等线" pitchFamily="2" charset="-122"/>
              <a:sym typeface="等线" pitchFamily="2" charset="-122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761106" y="2462768"/>
            <a:ext cx="3749878" cy="8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7650" tIns="123825" rIns="247650" bIns="1238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rPr>
              <a:t>1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rPr>
              <a:t>月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rPr>
              <a:t>1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rPr>
              <a:t>日至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rPr>
              <a:t>12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rPr>
              <a:t>月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rPr>
              <a:t>31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rPr>
              <a:t>日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itchFamily="2" charset="-122"/>
            </a:endParaRPr>
          </a:p>
          <a:p>
            <a:pPr lvl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rPr>
              <a:t>不涉及以前或以后年度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itchFamily="2" charset="-122"/>
            </a:endParaRPr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619126" y="2370099"/>
            <a:ext cx="2141981" cy="990362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 w="12700" cap="flat" cmpd="sng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683611" y="2439825"/>
            <a:ext cx="2013011" cy="89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0970" tIns="70485" rIns="140970" bIns="70485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zh-CN" altLang="en-US" sz="2800" dirty="0">
                <a:solidFill>
                  <a:srgbClr val="FFFFFF"/>
                </a:solidFill>
                <a:latin typeface="等线" pitchFamily="2" charset="-122"/>
                <a:ea typeface="等线" pitchFamily="2" charset="-122"/>
                <a:sym typeface="等线" pitchFamily="2" charset="-122"/>
              </a:rPr>
              <a:t>纳税年度</a:t>
            </a:r>
            <a:endParaRPr lang="zh-CN" altLang="en-US" sz="2800" dirty="0">
              <a:solidFill>
                <a:srgbClr val="FFFFFF"/>
              </a:solidFill>
              <a:latin typeface="等线" pitchFamily="2" charset="-122"/>
              <a:ea typeface="等线" pitchFamily="2" charset="-122"/>
              <a:sym typeface="等线" pitchFamily="2" charset="-122"/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2812464" y="3507854"/>
            <a:ext cx="3991784" cy="125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7650" tIns="123825" rIns="247650" bIns="1238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rPr>
              <a:t>包括工资薪金、劳务报酬、稿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itchFamily="2" charset="-122"/>
            </a:endParaRPr>
          </a:p>
          <a:p>
            <a:pPr lvl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rPr>
              <a:t>酬、特许权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rPr>
              <a:t>使用费；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itchFamily="2" charset="-122"/>
            </a:endParaRPr>
          </a:p>
          <a:p>
            <a:pPr lvl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rPr>
              <a:t>不包括属于工资薪金项目但不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itchFamily="2" charset="-122"/>
            </a:endParaRPr>
          </a:p>
          <a:p>
            <a:pPr lvl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rPr>
              <a:t>并入综合所得的所得、经营所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itchFamily="2" charset="-122"/>
            </a:endParaRPr>
          </a:p>
          <a:p>
            <a:pPr lvl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rPr>
              <a:t>得与其他分类所得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itchFamily="2" charset="-122"/>
            </a:endParaRP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619126" y="3501972"/>
            <a:ext cx="2193339" cy="983696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 w="12700" cap="flat" cmpd="sng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683176" y="3549991"/>
            <a:ext cx="2065236" cy="88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0970" tIns="70485" rIns="140970" bIns="70485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zh-CN" altLang="en-US" sz="2800" dirty="0">
                <a:solidFill>
                  <a:srgbClr val="FFFFFF"/>
                </a:solidFill>
                <a:latin typeface="等线" pitchFamily="2" charset="-122"/>
                <a:ea typeface="等线" pitchFamily="2" charset="-122"/>
                <a:sym typeface="等线" pitchFamily="2" charset="-122"/>
              </a:rPr>
              <a:t>综合所得</a:t>
            </a:r>
            <a:endParaRPr lang="zh-CN" altLang="en-US" sz="2800" dirty="0">
              <a:solidFill>
                <a:srgbClr val="FFFFFF"/>
              </a:solidFill>
              <a:latin typeface="等线" pitchFamily="2" charset="-122"/>
              <a:ea typeface="等线" pitchFamily="2" charset="-122"/>
              <a:sym typeface="等线" pitchFamily="2" charset="-122"/>
            </a:endParaRPr>
          </a:p>
        </p:txBody>
      </p:sp>
      <p:sp>
        <p:nvSpPr>
          <p:cNvPr id="8209" name="对话气泡: 圆角矩形 5"/>
          <p:cNvSpPr>
            <a:spLocks noChangeArrowheads="1"/>
          </p:cNvSpPr>
          <p:nvPr/>
        </p:nvSpPr>
        <p:spPr bwMode="auto">
          <a:xfrm>
            <a:off x="7020273" y="4029913"/>
            <a:ext cx="1538287" cy="534590"/>
          </a:xfrm>
          <a:prstGeom prst="wedgeRoundRectCallout">
            <a:avLst>
              <a:gd name="adj1" fmla="val -116884"/>
              <a:gd name="adj2" fmla="val 9556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miter lim="800000"/>
          </a:ln>
        </p:spPr>
        <p:txBody>
          <a:bodyPr anchor="ctr"/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等线" pitchFamily="2" charset="-122"/>
                <a:ea typeface="等线" pitchFamily="2" charset="-122"/>
                <a:sym typeface="等线" pitchFamily="2" charset="-122"/>
              </a:rPr>
              <a:t>财税</a:t>
            </a:r>
            <a:r>
              <a:rPr lang="en-US" altLang="zh-CN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〔2018〕164</a:t>
            </a:r>
            <a:r>
              <a:rPr lang="zh-CN" altLang="en-US" dirty="0">
                <a:solidFill>
                  <a:srgbClr val="FFFFFF"/>
                </a:solidFill>
                <a:latin typeface="等线" pitchFamily="2" charset="-122"/>
                <a:ea typeface="等线" pitchFamily="2" charset="-122"/>
                <a:sym typeface="等线" pitchFamily="2" charset="-122"/>
              </a:rPr>
              <a:t>号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2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2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4" grpId="0"/>
      <p:bldP spid="82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237A3-7418-46AF-91E3-FC2C9CF8F766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9218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圆角矩形 2"/>
          <p:cNvSpPr>
            <a:spLocks noChangeArrowheads="1"/>
          </p:cNvSpPr>
          <p:nvPr/>
        </p:nvSpPr>
        <p:spPr bwMode="auto">
          <a:xfrm>
            <a:off x="1193801" y="311944"/>
            <a:ext cx="7172325" cy="42029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四、年度汇算计算公式</a:t>
            </a:r>
            <a:endParaRPr lang="zh-CN" altLang="en-US" dirty="0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 rot="5400000">
            <a:off x="780455" y="1669455"/>
            <a:ext cx="610790" cy="927100"/>
          </a:xfrm>
          <a:custGeom>
            <a:avLst/>
            <a:gdLst>
              <a:gd name="G0" fmla="+- 10800 0 0"/>
              <a:gd name="G1" fmla="+- 19746 0 0"/>
              <a:gd name="G2" fmla="+- 6788 0 0"/>
              <a:gd name="G3" fmla="*/ 10800 1 2"/>
              <a:gd name="G4" fmla="+- G3 10800 0"/>
              <a:gd name="G5" fmla="+- 21600 10800 19746"/>
              <a:gd name="G6" fmla="+- 19746 6788 0"/>
              <a:gd name="G7" fmla="*/ G6 1 2"/>
              <a:gd name="G8" fmla="*/ 19746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9746 1 2"/>
              <a:gd name="G15" fmla="+- G5 0 G4"/>
              <a:gd name="G16" fmla="+- G0 0 G4"/>
              <a:gd name="G17" fmla="*/ G2 G15 G16"/>
              <a:gd name="T0" fmla="*/ 16200 w 21600"/>
              <a:gd name="T1" fmla="*/ 0 h 21600"/>
              <a:gd name="T2" fmla="*/ 10800 w 21600"/>
              <a:gd name="T3" fmla="*/ 6788 h 21600"/>
              <a:gd name="T4" fmla="*/ 0 w 21600"/>
              <a:gd name="T5" fmla="*/ 17721 h 21600"/>
              <a:gd name="T6" fmla="*/ 9873 w 21600"/>
              <a:gd name="T7" fmla="*/ 21600 h 21600"/>
              <a:gd name="T8" fmla="*/ 19746 w 21600"/>
              <a:gd name="T9" fmla="*/ 14513 h 21600"/>
              <a:gd name="T10" fmla="*/ 21600 w 21600"/>
              <a:gd name="T11" fmla="*/ 678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0"/>
                </a:moveTo>
                <a:lnTo>
                  <a:pt x="10800" y="6788"/>
                </a:lnTo>
                <a:lnTo>
                  <a:pt x="12654" y="6788"/>
                </a:lnTo>
                <a:lnTo>
                  <a:pt x="12654" y="13842"/>
                </a:lnTo>
                <a:lnTo>
                  <a:pt x="0" y="13842"/>
                </a:lnTo>
                <a:lnTo>
                  <a:pt x="0" y="21600"/>
                </a:lnTo>
                <a:lnTo>
                  <a:pt x="19746" y="21600"/>
                </a:lnTo>
                <a:lnTo>
                  <a:pt x="19746" y="6788"/>
                </a:lnTo>
                <a:lnTo>
                  <a:pt x="21600" y="6788"/>
                </a:lnTo>
                <a:close/>
              </a:path>
            </a:pathLst>
          </a:custGeom>
          <a:solidFill>
            <a:srgbClr val="BEC8E4"/>
          </a:solidFill>
          <a:ln w="12700" cap="flat" cmpd="sng">
            <a:solidFill>
              <a:srgbClr val="FFFFFF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465138" y="1109662"/>
            <a:ext cx="1370012" cy="719138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 w="12700" cap="flat" cmpd="sng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12763" y="1145381"/>
            <a:ext cx="12747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680" tIns="106680" rIns="106680" bIns="106680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zh-CN" altLang="en-US" sz="2000">
                <a:solidFill>
                  <a:srgbClr val="FFFFFF"/>
                </a:solidFill>
                <a:latin typeface="等线" pitchFamily="2" charset="-122"/>
                <a:ea typeface="微软雅黑" panose="020B0503020204020204" pitchFamily="34" charset="-122"/>
                <a:sym typeface="等线" pitchFamily="2" charset="-122"/>
              </a:rPr>
              <a:t>全年收入</a:t>
            </a:r>
            <a:endParaRPr lang="zh-CN" altLang="en-US" sz="2000">
              <a:solidFill>
                <a:srgbClr val="FFFFFF"/>
              </a:solidFill>
              <a:latin typeface="等线" pitchFamily="2" charset="-122"/>
              <a:ea typeface="微软雅黑" panose="020B0503020204020204" pitchFamily="34" charset="-122"/>
              <a:sym typeface="等线" pitchFamily="2" charset="-122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835151" y="1178719"/>
            <a:ext cx="9953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835151" y="1178719"/>
            <a:ext cx="15859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910" tIns="41910" rIns="41910" bIns="4191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" indent="-57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等线" pitchFamily="2" charset="-122"/>
                <a:ea typeface="微软雅黑" panose="020B0503020204020204" pitchFamily="34" charset="-122"/>
                <a:sym typeface="等线" pitchFamily="2" charset="-122"/>
              </a:rPr>
              <a:t>工资薪金</a:t>
            </a:r>
            <a:endParaRPr lang="zh-CN" altLang="en-US" sz="1400">
              <a:solidFill>
                <a:srgbClr val="000000"/>
              </a:solidFill>
              <a:latin typeface="等线" pitchFamily="2" charset="-122"/>
              <a:ea typeface="微软雅黑" panose="020B0503020204020204" pitchFamily="34" charset="-122"/>
              <a:sym typeface="等线" pitchFamily="2" charset="-122"/>
            </a:endParaRPr>
          </a:p>
          <a:p>
            <a:pPr lvl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等线" pitchFamily="2" charset="-122"/>
                <a:ea typeface="微软雅黑" panose="020B0503020204020204" pitchFamily="34" charset="-122"/>
                <a:sym typeface="等线" pitchFamily="2" charset="-122"/>
              </a:rPr>
              <a:t>劳务报酬</a:t>
            </a:r>
            <a:endParaRPr lang="zh-CN" altLang="en-US" sz="1400">
              <a:solidFill>
                <a:srgbClr val="000000"/>
              </a:solidFill>
              <a:latin typeface="等线" pitchFamily="2" charset="-122"/>
              <a:ea typeface="微软雅黑" panose="020B0503020204020204" pitchFamily="34" charset="-122"/>
              <a:sym typeface="等线" pitchFamily="2" charset="-122"/>
            </a:endParaRPr>
          </a:p>
          <a:p>
            <a:pPr lvl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等线" pitchFamily="2" charset="-122"/>
                <a:ea typeface="微软雅黑" panose="020B0503020204020204" pitchFamily="34" charset="-122"/>
                <a:sym typeface="等线" pitchFamily="2" charset="-122"/>
              </a:rPr>
              <a:t>稿酬</a:t>
            </a:r>
            <a:endParaRPr lang="zh-CN" altLang="en-US" sz="1400">
              <a:solidFill>
                <a:srgbClr val="000000"/>
              </a:solidFill>
              <a:latin typeface="等线" pitchFamily="2" charset="-122"/>
              <a:ea typeface="微软雅黑" panose="020B0503020204020204" pitchFamily="34" charset="-122"/>
              <a:sym typeface="等线" pitchFamily="2" charset="-122"/>
            </a:endParaRPr>
          </a:p>
          <a:p>
            <a:pPr lvl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等线" pitchFamily="2" charset="-122"/>
                <a:ea typeface="微软雅黑" panose="020B0503020204020204" pitchFamily="34" charset="-122"/>
                <a:sym typeface="等线" pitchFamily="2" charset="-122"/>
              </a:rPr>
              <a:t>特许权使用费</a:t>
            </a:r>
            <a:endParaRPr lang="zh-CN" altLang="en-US" sz="1400">
              <a:ea typeface="微软雅黑" panose="020B0503020204020204" pitchFamily="34" charset="-122"/>
            </a:endParaRP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 rot="5400000">
            <a:off x="1916907" y="2478087"/>
            <a:ext cx="609600" cy="925513"/>
          </a:xfrm>
          <a:custGeom>
            <a:avLst/>
            <a:gdLst>
              <a:gd name="G0" fmla="+- 10800 0 0"/>
              <a:gd name="G1" fmla="+- 19746 0 0"/>
              <a:gd name="G2" fmla="+- 6788 0 0"/>
              <a:gd name="G3" fmla="*/ 10800 1 2"/>
              <a:gd name="G4" fmla="+- G3 10800 0"/>
              <a:gd name="G5" fmla="+- 21600 10800 19746"/>
              <a:gd name="G6" fmla="+- 19746 6788 0"/>
              <a:gd name="G7" fmla="*/ G6 1 2"/>
              <a:gd name="G8" fmla="*/ 19746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9746 1 2"/>
              <a:gd name="G15" fmla="+- G5 0 G4"/>
              <a:gd name="G16" fmla="+- G0 0 G4"/>
              <a:gd name="G17" fmla="*/ G2 G15 G16"/>
              <a:gd name="T0" fmla="*/ 16200 w 21600"/>
              <a:gd name="T1" fmla="*/ 0 h 21600"/>
              <a:gd name="T2" fmla="*/ 10800 w 21600"/>
              <a:gd name="T3" fmla="*/ 6788 h 21600"/>
              <a:gd name="T4" fmla="*/ 0 w 21600"/>
              <a:gd name="T5" fmla="*/ 17721 h 21600"/>
              <a:gd name="T6" fmla="*/ 9873 w 21600"/>
              <a:gd name="T7" fmla="*/ 21600 h 21600"/>
              <a:gd name="T8" fmla="*/ 19746 w 21600"/>
              <a:gd name="T9" fmla="*/ 14513 h 21600"/>
              <a:gd name="T10" fmla="*/ 21600 w 21600"/>
              <a:gd name="T11" fmla="*/ 678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0"/>
                </a:moveTo>
                <a:lnTo>
                  <a:pt x="10800" y="6788"/>
                </a:lnTo>
                <a:lnTo>
                  <a:pt x="12654" y="6788"/>
                </a:lnTo>
                <a:lnTo>
                  <a:pt x="12654" y="13842"/>
                </a:lnTo>
                <a:lnTo>
                  <a:pt x="0" y="13842"/>
                </a:lnTo>
                <a:lnTo>
                  <a:pt x="0" y="21600"/>
                </a:lnTo>
                <a:lnTo>
                  <a:pt x="19746" y="21600"/>
                </a:lnTo>
                <a:lnTo>
                  <a:pt x="19746" y="6788"/>
                </a:lnTo>
                <a:lnTo>
                  <a:pt x="21600" y="6788"/>
                </a:lnTo>
                <a:close/>
              </a:path>
            </a:pathLst>
          </a:custGeom>
          <a:solidFill>
            <a:srgbClr val="BEC8E4"/>
          </a:solidFill>
          <a:ln w="12700" cap="flat" cmpd="sng">
            <a:solidFill>
              <a:srgbClr val="FFFFFF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1600201" y="1916906"/>
            <a:ext cx="1370013" cy="719138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 w="12700" cap="flat" cmpd="sng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647826" y="1952625"/>
            <a:ext cx="1274763" cy="64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680" tIns="106680" rIns="106680" bIns="106680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zh-CN" altLang="en-US" sz="2000">
                <a:solidFill>
                  <a:srgbClr val="FFFFFF"/>
                </a:solidFill>
                <a:latin typeface="等线" pitchFamily="2" charset="-122"/>
                <a:ea typeface="微软雅黑" panose="020B0503020204020204" pitchFamily="34" charset="-122"/>
                <a:sym typeface="等线" pitchFamily="2" charset="-122"/>
              </a:rPr>
              <a:t>全年费用</a:t>
            </a:r>
            <a:endParaRPr lang="zh-CN" altLang="en-US" sz="2000">
              <a:solidFill>
                <a:srgbClr val="FFFFFF"/>
              </a:solidFill>
              <a:latin typeface="等线" pitchFamily="2" charset="-122"/>
              <a:ea typeface="微软雅黑" panose="020B0503020204020204" pitchFamily="34" charset="-122"/>
              <a:sym typeface="等线" pitchFamily="2" charset="-122"/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2970213" y="1985963"/>
            <a:ext cx="9953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970214" y="1985963"/>
            <a:ext cx="1404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910" tIns="41910" rIns="41910" bIns="4191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" indent="-57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rgbClr val="000000"/>
                </a:solidFill>
                <a:latin typeface="等线" pitchFamily="2" charset="-122"/>
                <a:ea typeface="微软雅黑" panose="020B0503020204020204" pitchFamily="34" charset="-122"/>
                <a:sym typeface="等线" pitchFamily="2" charset="-122"/>
              </a:rPr>
              <a:t>6</a:t>
            </a:r>
            <a:r>
              <a:rPr lang="zh-CN" altLang="en-US" sz="1400">
                <a:solidFill>
                  <a:srgbClr val="000000"/>
                </a:solidFill>
                <a:latin typeface="等线" pitchFamily="2" charset="-122"/>
                <a:ea typeface="微软雅黑" panose="020B0503020204020204" pitchFamily="34" charset="-122"/>
                <a:sym typeface="等线" pitchFamily="2" charset="-122"/>
              </a:rPr>
              <a:t>万元</a:t>
            </a:r>
            <a:endParaRPr lang="zh-CN" altLang="en-US" sz="1400">
              <a:solidFill>
                <a:srgbClr val="000000"/>
              </a:solidFill>
              <a:latin typeface="等线" pitchFamily="2" charset="-122"/>
              <a:ea typeface="微软雅黑" panose="020B0503020204020204" pitchFamily="34" charset="-122"/>
              <a:sym typeface="等线" pitchFamily="2" charset="-122"/>
            </a:endParaRPr>
          </a:p>
          <a:p>
            <a:pPr lvl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等线" pitchFamily="2" charset="-122"/>
                <a:ea typeface="微软雅黑" panose="020B0503020204020204" pitchFamily="34" charset="-122"/>
                <a:sym typeface="等线" pitchFamily="2" charset="-122"/>
              </a:rPr>
              <a:t>三险一金</a:t>
            </a:r>
            <a:endParaRPr lang="zh-CN" altLang="en-US" sz="1400">
              <a:solidFill>
                <a:srgbClr val="000000"/>
              </a:solidFill>
              <a:latin typeface="等线" pitchFamily="2" charset="-122"/>
              <a:ea typeface="微软雅黑" panose="020B0503020204020204" pitchFamily="34" charset="-122"/>
              <a:sym typeface="等线" pitchFamily="2" charset="-122"/>
            </a:endParaRPr>
          </a:p>
          <a:p>
            <a:pPr lvl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等线" pitchFamily="2" charset="-122"/>
                <a:ea typeface="微软雅黑" panose="020B0503020204020204" pitchFamily="34" charset="-122"/>
                <a:sym typeface="等线" pitchFamily="2" charset="-122"/>
              </a:rPr>
              <a:t>专项附加扣除</a:t>
            </a:r>
            <a:endParaRPr lang="zh-CN" altLang="en-US" sz="1400">
              <a:solidFill>
                <a:srgbClr val="000000"/>
              </a:solidFill>
              <a:latin typeface="等线" pitchFamily="2" charset="-122"/>
              <a:ea typeface="微软雅黑" panose="020B0503020204020204" pitchFamily="34" charset="-122"/>
              <a:sym typeface="等线" pitchFamily="2" charset="-122"/>
            </a:endParaRPr>
          </a:p>
          <a:p>
            <a:pPr lvl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等线" pitchFamily="2" charset="-122"/>
                <a:ea typeface="微软雅黑" panose="020B0503020204020204" pitchFamily="34" charset="-122"/>
                <a:sym typeface="等线" pitchFamily="2" charset="-122"/>
              </a:rPr>
              <a:t>其他</a:t>
            </a:r>
            <a:endParaRPr lang="zh-CN" altLang="en-US" sz="1400">
              <a:solidFill>
                <a:srgbClr val="000000"/>
              </a:solidFill>
              <a:latin typeface="等线" pitchFamily="2" charset="-122"/>
              <a:ea typeface="微软雅黑" panose="020B0503020204020204" pitchFamily="34" charset="-122"/>
              <a:sym typeface="等线" pitchFamily="2" charset="-122"/>
            </a:endParaRPr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 rot="5400000">
            <a:off x="3051969" y="3285332"/>
            <a:ext cx="609600" cy="925512"/>
          </a:xfrm>
          <a:custGeom>
            <a:avLst/>
            <a:gdLst>
              <a:gd name="G0" fmla="+- 10800 0 0"/>
              <a:gd name="G1" fmla="+- 19746 0 0"/>
              <a:gd name="G2" fmla="+- 6788 0 0"/>
              <a:gd name="G3" fmla="*/ 10800 1 2"/>
              <a:gd name="G4" fmla="+- G3 10800 0"/>
              <a:gd name="G5" fmla="+- 21600 10800 19746"/>
              <a:gd name="G6" fmla="+- 19746 6788 0"/>
              <a:gd name="G7" fmla="*/ G6 1 2"/>
              <a:gd name="G8" fmla="*/ 19746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9746 1 2"/>
              <a:gd name="G15" fmla="+- G5 0 G4"/>
              <a:gd name="G16" fmla="+- G0 0 G4"/>
              <a:gd name="G17" fmla="*/ G2 G15 G16"/>
              <a:gd name="T0" fmla="*/ 16200 w 21600"/>
              <a:gd name="T1" fmla="*/ 0 h 21600"/>
              <a:gd name="T2" fmla="*/ 10800 w 21600"/>
              <a:gd name="T3" fmla="*/ 6788 h 21600"/>
              <a:gd name="T4" fmla="*/ 0 w 21600"/>
              <a:gd name="T5" fmla="*/ 17721 h 21600"/>
              <a:gd name="T6" fmla="*/ 9873 w 21600"/>
              <a:gd name="T7" fmla="*/ 21600 h 21600"/>
              <a:gd name="T8" fmla="*/ 19746 w 21600"/>
              <a:gd name="T9" fmla="*/ 14513 h 21600"/>
              <a:gd name="T10" fmla="*/ 21600 w 21600"/>
              <a:gd name="T11" fmla="*/ 678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0"/>
                </a:moveTo>
                <a:lnTo>
                  <a:pt x="10800" y="6788"/>
                </a:lnTo>
                <a:lnTo>
                  <a:pt x="12654" y="6788"/>
                </a:lnTo>
                <a:lnTo>
                  <a:pt x="12654" y="13842"/>
                </a:lnTo>
                <a:lnTo>
                  <a:pt x="0" y="13842"/>
                </a:lnTo>
                <a:lnTo>
                  <a:pt x="0" y="21600"/>
                </a:lnTo>
                <a:lnTo>
                  <a:pt x="19746" y="21600"/>
                </a:lnTo>
                <a:lnTo>
                  <a:pt x="19746" y="6788"/>
                </a:lnTo>
                <a:lnTo>
                  <a:pt x="21600" y="6788"/>
                </a:lnTo>
                <a:close/>
              </a:path>
            </a:pathLst>
          </a:custGeom>
          <a:solidFill>
            <a:srgbClr val="BEC8E4"/>
          </a:solidFill>
          <a:ln w="12700" cap="flat" cmpd="sng">
            <a:solidFill>
              <a:srgbClr val="FFFFFF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2735263" y="2724150"/>
            <a:ext cx="1370012" cy="719138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 w="12700" cap="flat" cmpd="sng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2782888" y="2759869"/>
            <a:ext cx="1274762" cy="64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zh-CN" altLang="en-US" sz="2000">
                <a:solidFill>
                  <a:srgbClr val="FFFFFF"/>
                </a:solidFill>
                <a:latin typeface="等线" pitchFamily="2" charset="-122"/>
                <a:ea typeface="微软雅黑" panose="020B0503020204020204" pitchFamily="34" charset="-122"/>
                <a:sym typeface="等线" pitchFamily="2" charset="-122"/>
              </a:rPr>
              <a:t>全年应缴税额</a:t>
            </a:r>
            <a:endParaRPr lang="zh-CN" altLang="en-US" sz="2000">
              <a:solidFill>
                <a:srgbClr val="FFFFFF"/>
              </a:solidFill>
              <a:latin typeface="等线" pitchFamily="2" charset="-122"/>
              <a:ea typeface="微软雅黑" panose="020B0503020204020204" pitchFamily="34" charset="-122"/>
              <a:sym typeface="等线" pitchFamily="2" charset="-122"/>
            </a:endParaRP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4105276" y="2793206"/>
            <a:ext cx="9953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4105275" y="2786062"/>
            <a:ext cx="1474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" indent="-57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等线" pitchFamily="2" charset="-122"/>
                <a:ea typeface="微软雅黑" panose="020B0503020204020204" pitchFamily="34" charset="-122"/>
                <a:sym typeface="等线" pitchFamily="2" charset="-122"/>
              </a:rPr>
              <a:t>乘适用税率</a:t>
            </a:r>
            <a:endParaRPr lang="zh-CN" altLang="en-US" sz="1400">
              <a:solidFill>
                <a:srgbClr val="000000"/>
              </a:solidFill>
              <a:latin typeface="等线" pitchFamily="2" charset="-122"/>
              <a:ea typeface="微软雅黑" panose="020B0503020204020204" pitchFamily="34" charset="-122"/>
              <a:sym typeface="等线" pitchFamily="2" charset="-122"/>
            </a:endParaRPr>
          </a:p>
          <a:p>
            <a:pPr lvl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等线" pitchFamily="2" charset="-122"/>
                <a:ea typeface="微软雅黑" panose="020B0503020204020204" pitchFamily="34" charset="-122"/>
                <a:sym typeface="等线" pitchFamily="2" charset="-122"/>
              </a:rPr>
              <a:t>速算扣除数</a:t>
            </a:r>
            <a:endParaRPr lang="zh-CN" altLang="en-US" sz="1400">
              <a:solidFill>
                <a:srgbClr val="000000"/>
              </a:solidFill>
              <a:latin typeface="等线" pitchFamily="2" charset="-122"/>
              <a:ea typeface="微软雅黑" panose="020B0503020204020204" pitchFamily="34" charset="-122"/>
              <a:sym typeface="等线" pitchFamily="2" charset="-122"/>
            </a:endParaRPr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5400000">
            <a:off x="4187032" y="4092575"/>
            <a:ext cx="609600" cy="925513"/>
          </a:xfrm>
          <a:custGeom>
            <a:avLst/>
            <a:gdLst>
              <a:gd name="G0" fmla="+- 10800 0 0"/>
              <a:gd name="G1" fmla="+- 19746 0 0"/>
              <a:gd name="G2" fmla="+- 6788 0 0"/>
              <a:gd name="G3" fmla="*/ 10800 1 2"/>
              <a:gd name="G4" fmla="+- G3 10800 0"/>
              <a:gd name="G5" fmla="+- 21600 10800 19746"/>
              <a:gd name="G6" fmla="+- 19746 6788 0"/>
              <a:gd name="G7" fmla="*/ G6 1 2"/>
              <a:gd name="G8" fmla="*/ 19746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9746 1 2"/>
              <a:gd name="G15" fmla="+- G5 0 G4"/>
              <a:gd name="G16" fmla="+- G0 0 G4"/>
              <a:gd name="G17" fmla="*/ G2 G15 G16"/>
              <a:gd name="T0" fmla="*/ 16200 w 21600"/>
              <a:gd name="T1" fmla="*/ 0 h 21600"/>
              <a:gd name="T2" fmla="*/ 10800 w 21600"/>
              <a:gd name="T3" fmla="*/ 6788 h 21600"/>
              <a:gd name="T4" fmla="*/ 0 w 21600"/>
              <a:gd name="T5" fmla="*/ 17721 h 21600"/>
              <a:gd name="T6" fmla="*/ 9873 w 21600"/>
              <a:gd name="T7" fmla="*/ 21600 h 21600"/>
              <a:gd name="T8" fmla="*/ 19746 w 21600"/>
              <a:gd name="T9" fmla="*/ 14513 h 21600"/>
              <a:gd name="T10" fmla="*/ 21600 w 21600"/>
              <a:gd name="T11" fmla="*/ 678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0"/>
                </a:moveTo>
                <a:lnTo>
                  <a:pt x="10800" y="6788"/>
                </a:lnTo>
                <a:lnTo>
                  <a:pt x="12654" y="6788"/>
                </a:lnTo>
                <a:lnTo>
                  <a:pt x="12654" y="13842"/>
                </a:lnTo>
                <a:lnTo>
                  <a:pt x="0" y="13842"/>
                </a:lnTo>
                <a:lnTo>
                  <a:pt x="0" y="21600"/>
                </a:lnTo>
                <a:lnTo>
                  <a:pt x="19746" y="21600"/>
                </a:lnTo>
                <a:lnTo>
                  <a:pt x="19746" y="6788"/>
                </a:lnTo>
                <a:lnTo>
                  <a:pt x="21600" y="6788"/>
                </a:lnTo>
                <a:close/>
              </a:path>
            </a:pathLst>
          </a:custGeom>
          <a:solidFill>
            <a:srgbClr val="BEC8E4"/>
          </a:solidFill>
          <a:ln w="12700" cap="flat" cmpd="sng">
            <a:solidFill>
              <a:srgbClr val="FFFFFF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>
            <a:off x="3870326" y="3532585"/>
            <a:ext cx="1370013" cy="717947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 w="12700" cap="flat" cmpd="sng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3917950" y="3567113"/>
            <a:ext cx="1276350" cy="64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zh-CN" altLang="en-US" sz="2000">
                <a:solidFill>
                  <a:srgbClr val="FFFFFF"/>
                </a:solidFill>
                <a:latin typeface="等线" pitchFamily="2" charset="-122"/>
                <a:ea typeface="微软雅黑" panose="020B0503020204020204" pitchFamily="34" charset="-122"/>
                <a:sym typeface="等线" pitchFamily="2" charset="-122"/>
              </a:rPr>
              <a:t>已预扣</a:t>
            </a:r>
            <a:endParaRPr lang="zh-CN" altLang="en-US" sz="2000">
              <a:solidFill>
                <a:srgbClr val="FFFFFF"/>
              </a:solidFill>
              <a:latin typeface="等线" pitchFamily="2" charset="-122"/>
              <a:ea typeface="微软雅黑" panose="020B0503020204020204" pitchFamily="34" charset="-122"/>
              <a:sym typeface="等线" pitchFamily="2" charset="-122"/>
            </a:endParaRPr>
          </a:p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zh-CN" altLang="en-US" sz="2000">
                <a:solidFill>
                  <a:srgbClr val="FFFFFF"/>
                </a:solidFill>
                <a:latin typeface="等线" pitchFamily="2" charset="-122"/>
                <a:ea typeface="微软雅黑" panose="020B0503020204020204" pitchFamily="34" charset="-122"/>
                <a:sym typeface="等线" pitchFamily="2" charset="-122"/>
              </a:rPr>
              <a:t>税额</a:t>
            </a:r>
            <a:endParaRPr lang="zh-CN" altLang="en-US" sz="2000">
              <a:solidFill>
                <a:srgbClr val="FFFFFF"/>
              </a:solidFill>
              <a:latin typeface="等线" pitchFamily="2" charset="-122"/>
              <a:ea typeface="微软雅黑" panose="020B0503020204020204" pitchFamily="34" charset="-122"/>
              <a:sym typeface="等线" pitchFamily="2" charset="-122"/>
            </a:endParaRP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5240338" y="3600450"/>
            <a:ext cx="9953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5240338" y="3600450"/>
            <a:ext cx="13128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340" tIns="53340" rIns="53340" bIns="533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" indent="-57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等线" pitchFamily="2" charset="-122"/>
                <a:ea typeface="微软雅黑" panose="020B0503020204020204" pitchFamily="34" charset="-122"/>
                <a:sym typeface="等线" pitchFamily="2" charset="-122"/>
              </a:rPr>
              <a:t>扣缴单位</a:t>
            </a:r>
            <a:endParaRPr lang="zh-CN" altLang="en-US" sz="1400">
              <a:solidFill>
                <a:srgbClr val="000000"/>
              </a:solidFill>
              <a:latin typeface="等线" pitchFamily="2" charset="-122"/>
              <a:ea typeface="微软雅黑" panose="020B0503020204020204" pitchFamily="34" charset="-122"/>
              <a:sym typeface="等线" pitchFamily="2" charset="-122"/>
            </a:endParaRPr>
          </a:p>
          <a:p>
            <a:pPr lvl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等线" pitchFamily="2" charset="-122"/>
                <a:ea typeface="微软雅黑" panose="020B0503020204020204" pitchFamily="34" charset="-122"/>
                <a:sym typeface="等线" pitchFamily="2" charset="-122"/>
              </a:rPr>
              <a:t>按月按次</a:t>
            </a:r>
            <a:endParaRPr lang="zh-CN" altLang="en-US" sz="1400">
              <a:solidFill>
                <a:srgbClr val="000000"/>
              </a:solidFill>
              <a:latin typeface="等线" pitchFamily="2" charset="-122"/>
              <a:ea typeface="微软雅黑" panose="020B0503020204020204" pitchFamily="34" charset="-122"/>
              <a:sym typeface="等线" pitchFamily="2" charset="-122"/>
            </a:endParaRPr>
          </a:p>
          <a:p>
            <a:pPr lvl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等线" pitchFamily="2" charset="-122"/>
                <a:ea typeface="微软雅黑" panose="020B0503020204020204" pitchFamily="34" charset="-122"/>
                <a:sym typeface="等线" pitchFamily="2" charset="-122"/>
              </a:rPr>
              <a:t>预扣预缴</a:t>
            </a:r>
            <a:endParaRPr lang="zh-CN" altLang="en-US" sz="1400">
              <a:solidFill>
                <a:srgbClr val="000000"/>
              </a:solidFill>
              <a:latin typeface="等线" pitchFamily="2" charset="-122"/>
              <a:ea typeface="微软雅黑" panose="020B0503020204020204" pitchFamily="34" charset="-122"/>
              <a:sym typeface="等线" pitchFamily="2" charset="-122"/>
            </a:endParaRPr>
          </a:p>
        </p:txBody>
      </p:sp>
      <p:sp>
        <p:nvSpPr>
          <p:cNvPr id="9240" name="AutoShape 24"/>
          <p:cNvSpPr>
            <a:spLocks noChangeArrowheads="1"/>
          </p:cNvSpPr>
          <p:nvPr/>
        </p:nvSpPr>
        <p:spPr bwMode="auto">
          <a:xfrm>
            <a:off x="5006976" y="4339828"/>
            <a:ext cx="1368425" cy="719138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 w="12700" cap="flat" cmpd="sng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5053013" y="4374356"/>
            <a:ext cx="1274762" cy="64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zh-CN" altLang="en-US" sz="2000">
                <a:solidFill>
                  <a:srgbClr val="FFFFFF"/>
                </a:solidFill>
                <a:latin typeface="等线" pitchFamily="2" charset="-122"/>
                <a:ea typeface="微软雅黑" panose="020B0503020204020204" pitchFamily="34" charset="-122"/>
                <a:sym typeface="等线" pitchFamily="2" charset="-122"/>
              </a:rPr>
              <a:t>应补退</a:t>
            </a:r>
            <a:endParaRPr lang="zh-CN" altLang="en-US" sz="2000">
              <a:solidFill>
                <a:srgbClr val="FFFFFF"/>
              </a:solidFill>
              <a:latin typeface="等线" pitchFamily="2" charset="-122"/>
              <a:ea typeface="微软雅黑" panose="020B0503020204020204" pitchFamily="34" charset="-122"/>
              <a:sym typeface="等线" pitchFamily="2" charset="-122"/>
            </a:endParaRPr>
          </a:p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zh-CN" altLang="en-US" sz="2000">
                <a:solidFill>
                  <a:srgbClr val="FFFFFF"/>
                </a:solidFill>
                <a:latin typeface="等线" pitchFamily="2" charset="-122"/>
                <a:ea typeface="微软雅黑" panose="020B0503020204020204" pitchFamily="34" charset="-122"/>
                <a:sym typeface="等线" pitchFamily="2" charset="-122"/>
              </a:rPr>
              <a:t>税额</a:t>
            </a:r>
            <a:endParaRPr lang="zh-CN" altLang="en-US" sz="2000">
              <a:solidFill>
                <a:srgbClr val="FFFFFF"/>
              </a:solidFill>
              <a:latin typeface="等线" pitchFamily="2" charset="-122"/>
              <a:ea typeface="微软雅黑" panose="020B0503020204020204" pitchFamily="34" charset="-122"/>
              <a:sym typeface="等线" pitchFamily="2" charset="-122"/>
            </a:endParaRPr>
          </a:p>
        </p:txBody>
      </p:sp>
      <p:sp>
        <p:nvSpPr>
          <p:cNvPr id="9242" name="矩形 2"/>
          <p:cNvSpPr>
            <a:spLocks noChangeArrowheads="1"/>
          </p:cNvSpPr>
          <p:nvPr/>
        </p:nvSpPr>
        <p:spPr bwMode="auto">
          <a:xfrm>
            <a:off x="5137151" y="1268017"/>
            <a:ext cx="38401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2020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rPr>
              <a:t>年度汇算应补退税额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=【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rPr>
              <a:t>（综合所得收入额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—60000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rPr>
              <a:t>元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—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rPr>
              <a:t>三险一金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—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rPr>
              <a:t>专项附加扣除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—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rPr>
              <a:t>其他扣除）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×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rPr>
              <a:t>适用税率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—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rPr>
              <a:t>速算扣除数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】—2020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itchFamily="2" charset="-122"/>
              </a:rPr>
              <a:t>年已预扣税额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6418263" y="4411266"/>
            <a:ext cx="13128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3340" tIns="53340" rIns="53340" bIns="533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" indent="-57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等线" pitchFamily="2" charset="-122"/>
                <a:ea typeface="微软雅黑" panose="020B0503020204020204" pitchFamily="34" charset="-122"/>
                <a:sym typeface="等线" pitchFamily="2" charset="-122"/>
              </a:rPr>
              <a:t>应缴-预缴</a:t>
            </a:r>
            <a:endParaRPr lang="zh-CN" altLang="en-US" sz="1400">
              <a:solidFill>
                <a:srgbClr val="000000"/>
              </a:solidFill>
              <a:latin typeface="等线" pitchFamily="2" charset="-122"/>
              <a:ea typeface="微软雅黑" panose="020B0503020204020204" pitchFamily="34" charset="-122"/>
              <a:sym typeface="等线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圆角矩形 2"/>
          <p:cNvSpPr>
            <a:spLocks noChangeArrowheads="1"/>
          </p:cNvSpPr>
          <p:nvPr/>
        </p:nvSpPr>
        <p:spPr bwMode="auto">
          <a:xfrm>
            <a:off x="1193801" y="311944"/>
            <a:ext cx="7172325" cy="42029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四、年度汇算计算公式</a:t>
            </a:r>
            <a:endParaRPr lang="zh-CN" altLang="en-US" dirty="0"/>
          </a:p>
        </p:txBody>
      </p:sp>
      <p:grpSp>
        <p:nvGrpSpPr>
          <p:cNvPr id="29" name="Group 3"/>
          <p:cNvGrpSpPr/>
          <p:nvPr/>
        </p:nvGrpSpPr>
        <p:grpSpPr bwMode="auto">
          <a:xfrm>
            <a:off x="720725" y="884635"/>
            <a:ext cx="7835900" cy="4004824"/>
            <a:chOff x="0" y="0"/>
            <a:chExt cx="7836292" cy="1899808"/>
          </a:xfrm>
        </p:grpSpPr>
        <p:sp>
          <p:nvSpPr>
            <p:cNvPr id="30" name="矩形 4"/>
            <p:cNvSpPr>
              <a:spLocks noChangeArrowheads="1"/>
            </p:cNvSpPr>
            <p:nvPr/>
          </p:nvSpPr>
          <p:spPr bwMode="auto">
            <a:xfrm>
              <a:off x="0" y="0"/>
              <a:ext cx="7836292" cy="1899808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rgbClr val="0070C0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pitchFamily="2" charset="-122"/>
                <a:ea typeface="等线" pitchFamily="2" charset="-122"/>
                <a:sym typeface="等线" pitchFamily="2" charset="-122"/>
              </a:endParaRPr>
            </a:p>
          </p:txBody>
        </p:sp>
        <p:sp>
          <p:nvSpPr>
            <p:cNvPr id="31" name="TextBox 5"/>
            <p:cNvSpPr>
              <a:spLocks noChangeArrowheads="1"/>
            </p:cNvSpPr>
            <p:nvPr/>
          </p:nvSpPr>
          <p:spPr bwMode="auto">
            <a:xfrm>
              <a:off x="0" y="115"/>
              <a:ext cx="7836292" cy="1882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buClr>
                  <a:srgbClr val="0070C0"/>
                </a:buClr>
                <a:buFont typeface="Wingdings" panose="05000000000000000000" pitchFamily="2" charset="2"/>
                <a:buChar char="Ø"/>
              </a:pPr>
              <a:r>
                <a:rPr lang="zh-CN" altLang="en-US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场景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举例</a:t>
              </a:r>
              <a:r>
                <a:rPr lang="en-US" altLang="zh-CN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:</a:t>
              </a:r>
              <a:endParaRPr lang="en-US" altLang="zh-CN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Clr>
                  <a:srgbClr val="0070C0"/>
                </a:buClr>
                <a:buFont typeface="Wingdings" panose="05000000000000000000" pitchFamily="2" charset="2"/>
                <a:buChar char="Ø"/>
              </a:pPr>
              <a:r>
                <a:rPr lang="en-US" altLang="zh-CN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2020</a:t>
              </a:r>
              <a:r>
                <a:rPr lang="zh-CN" altLang="en-US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年，甲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先生每月工资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万元、个人缴付“三险一金</a:t>
              </a:r>
              <a:r>
                <a:rPr lang="zh-CN" altLang="en-US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”</a:t>
              </a:r>
              <a:r>
                <a:rPr lang="en-US" altLang="zh-CN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2000</a:t>
              </a:r>
              <a:r>
                <a:rPr lang="zh-CN" altLang="en-US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元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，</a:t>
              </a:r>
              <a:r>
                <a:rPr lang="zh-CN" altLang="en-US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有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两个上小学的孩子</a:t>
              </a:r>
              <a:r>
                <a:rPr lang="zh-CN" altLang="en-US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，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按规定可以每月享受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2000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元（全年</a:t>
              </a:r>
              <a:r>
                <a:rPr lang="en-US" altLang="zh-CN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24000</a:t>
              </a:r>
              <a:r>
                <a:rPr lang="zh-CN" altLang="en-US" sz="2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元）的子女教育专项附加扣除</a:t>
              </a:r>
              <a:r>
                <a:rPr lang="zh-CN" altLang="en-US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。</a:t>
              </a:r>
              <a:r>
                <a:rPr lang="en-US" altLang="zh-CN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r>
                <a:rPr lang="zh-CN" altLang="en-US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月，取得劳务报酬</a:t>
              </a:r>
              <a:r>
                <a:rPr lang="en-US" altLang="zh-CN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r>
                <a:rPr lang="zh-CN" altLang="en-US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万元。全年工资已预缴个税</a:t>
              </a:r>
              <a:r>
                <a:rPr lang="en-US" altLang="zh-CN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360</a:t>
              </a:r>
              <a:r>
                <a:rPr lang="zh-CN" altLang="en-US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元，全年劳务报酬已预缴个税</a:t>
              </a:r>
              <a:r>
                <a:rPr lang="en-US" altLang="zh-CN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1600</a:t>
              </a:r>
              <a:r>
                <a:rPr lang="zh-CN" altLang="en-US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元，合计全年已预缴个税</a:t>
              </a:r>
              <a:r>
                <a:rPr lang="en-US" altLang="zh-CN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360+1600=1960</a:t>
              </a:r>
              <a:r>
                <a:rPr lang="zh-CN" altLang="en-US" sz="24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元。</a:t>
              </a:r>
              <a:endParaRPr lang="en-US" altLang="zh-CN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zljing\0图片素材\图片\0图片源文件\税徽 (2)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4781"/>
            <a:ext cx="1008062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圆角矩形 2"/>
          <p:cNvSpPr>
            <a:spLocks noChangeArrowheads="1"/>
          </p:cNvSpPr>
          <p:nvPr/>
        </p:nvSpPr>
        <p:spPr bwMode="auto">
          <a:xfrm>
            <a:off x="1193801" y="311944"/>
            <a:ext cx="7172325" cy="42029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四、年度汇算计算公式</a:t>
            </a:r>
            <a:endParaRPr lang="zh-CN" altLang="en-US" dirty="0"/>
          </a:p>
        </p:txBody>
      </p:sp>
      <p:grpSp>
        <p:nvGrpSpPr>
          <p:cNvPr id="29" name="Group 3"/>
          <p:cNvGrpSpPr/>
          <p:nvPr/>
        </p:nvGrpSpPr>
        <p:grpSpPr bwMode="auto">
          <a:xfrm>
            <a:off x="720725" y="884635"/>
            <a:ext cx="7835900" cy="4041383"/>
            <a:chOff x="0" y="0"/>
            <a:chExt cx="7836292" cy="1917151"/>
          </a:xfrm>
        </p:grpSpPr>
        <p:sp>
          <p:nvSpPr>
            <p:cNvPr id="30" name="矩形 4"/>
            <p:cNvSpPr>
              <a:spLocks noChangeArrowheads="1"/>
            </p:cNvSpPr>
            <p:nvPr/>
          </p:nvSpPr>
          <p:spPr bwMode="auto">
            <a:xfrm>
              <a:off x="0" y="0"/>
              <a:ext cx="7836292" cy="1899808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rgbClr val="0070C0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等线" pitchFamily="2" charset="-122"/>
                <a:ea typeface="等线" pitchFamily="2" charset="-122"/>
                <a:sym typeface="等线" pitchFamily="2" charset="-122"/>
              </a:endParaRPr>
            </a:p>
          </p:txBody>
        </p:sp>
        <p:sp>
          <p:nvSpPr>
            <p:cNvPr id="31" name="TextBox 5"/>
            <p:cNvSpPr>
              <a:spLocks noChangeArrowheads="1"/>
            </p:cNvSpPr>
            <p:nvPr/>
          </p:nvSpPr>
          <p:spPr bwMode="auto">
            <a:xfrm>
              <a:off x="0" y="115"/>
              <a:ext cx="7836292" cy="1917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ts val="2800"/>
                </a:lnSpc>
                <a:buClr>
                  <a:srgbClr val="0070C0"/>
                </a:buClr>
                <a:buFont typeface="Wingdings" panose="05000000000000000000" pitchFamily="2" charset="2"/>
                <a:buChar char="Ø"/>
              </a:pPr>
              <a:r>
                <a:rPr lang="zh-CN" altLang="en-US" sz="24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公式：</a:t>
              </a:r>
              <a:r>
                <a:rPr lang="en-US" altLang="zh-CN" sz="24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2020</a:t>
              </a: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年度汇算应补退税额</a:t>
              </a:r>
              <a:r>
                <a:rPr lang="en-US" altLang="zh-CN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=【</a:t>
              </a: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（综合所得收入额</a:t>
              </a:r>
              <a:r>
                <a:rPr lang="en-US" altLang="zh-CN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—60000</a:t>
              </a: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元</a:t>
              </a:r>
              <a:r>
                <a:rPr lang="en-US" altLang="zh-CN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—</a:t>
              </a: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三险一金</a:t>
              </a:r>
              <a:r>
                <a:rPr lang="en-US" altLang="zh-CN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—</a:t>
              </a: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专项附加扣除</a:t>
              </a:r>
              <a:r>
                <a:rPr lang="en-US" altLang="zh-CN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—</a:t>
              </a: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其他扣除）</a:t>
              </a:r>
              <a:r>
                <a:rPr lang="en-US" altLang="zh-CN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×</a:t>
              </a: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适用税率</a:t>
              </a:r>
              <a:r>
                <a:rPr lang="en-US" altLang="zh-CN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—</a:t>
              </a: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速算扣除数</a:t>
              </a:r>
              <a:r>
                <a:rPr lang="en-US" altLang="zh-CN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】—2020</a:t>
              </a: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年已预扣</a:t>
              </a:r>
              <a:r>
                <a:rPr lang="zh-CN" altLang="en-US" sz="24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税额</a:t>
              </a:r>
              <a:endParaRPr lang="en-US" altLang="zh-CN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ts val="2800"/>
                </a:lnSpc>
                <a:buClr>
                  <a:srgbClr val="0070C0"/>
                </a:buClr>
                <a:buFont typeface="Wingdings" panose="05000000000000000000" pitchFamily="2" charset="2"/>
                <a:buChar char="Ø"/>
              </a:pPr>
              <a:endPara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ts val="2800"/>
                </a:lnSpc>
                <a:buClr>
                  <a:srgbClr val="0070C0"/>
                </a:buClr>
                <a:buFont typeface="Wingdings" panose="05000000000000000000" pitchFamily="2" charset="2"/>
                <a:buChar char="Ø"/>
              </a:pPr>
              <a:r>
                <a:rPr lang="zh-CN" altLang="en-US" sz="2400" spc="-15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全年工资已预缴个税</a:t>
              </a:r>
              <a:r>
                <a:rPr lang="en-US" altLang="zh-CN" sz="2400" spc="-15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=</a:t>
              </a:r>
              <a:r>
                <a:rPr lang="zh-CN" altLang="en-US" sz="2400" spc="-15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（</a:t>
              </a:r>
              <a:r>
                <a:rPr lang="en-US" altLang="zh-CN" sz="2400" spc="-15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10000</a:t>
              </a:r>
              <a:r>
                <a:rPr lang="zh-CN" altLang="en-US" sz="2400" spc="-15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*</a:t>
              </a:r>
              <a:r>
                <a:rPr lang="en-US" altLang="zh-CN" sz="2400" spc="-15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12-60000-2000</a:t>
              </a:r>
              <a:r>
                <a:rPr lang="zh-CN" altLang="en-US" sz="2400" spc="-15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*</a:t>
              </a:r>
              <a:r>
                <a:rPr lang="en-US" altLang="zh-CN" sz="2400" spc="-15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12-24000</a:t>
              </a:r>
              <a:r>
                <a:rPr lang="zh-CN" altLang="en-US" sz="2400" spc="-15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）*</a:t>
              </a:r>
              <a:r>
                <a:rPr lang="en-US" altLang="zh-CN" sz="2400" spc="-15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3%=360</a:t>
              </a:r>
              <a:r>
                <a:rPr lang="zh-CN" altLang="en-US" sz="2400" spc="-15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元</a:t>
              </a:r>
              <a:endParaRPr lang="en-US" altLang="zh-CN" sz="2400" spc="-15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ts val="2800"/>
                </a:lnSpc>
                <a:buClr>
                  <a:srgbClr val="0070C0"/>
                </a:buClr>
                <a:buFont typeface="Wingdings" panose="05000000000000000000" pitchFamily="2" charset="2"/>
                <a:buChar char="Ø"/>
              </a:pPr>
              <a:r>
                <a:rPr lang="zh-CN" altLang="en-US" sz="2400" spc="-15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全年劳报已</a:t>
              </a:r>
              <a:r>
                <a:rPr lang="zh-CN" altLang="en-US" sz="2400" spc="-15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预缴个税</a:t>
              </a:r>
              <a:r>
                <a:rPr lang="en-US" altLang="zh-CN" sz="2400" spc="-15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=10000</a:t>
              </a:r>
              <a:r>
                <a:rPr lang="zh-CN" altLang="en-US" sz="2400" spc="-15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*（</a:t>
              </a:r>
              <a:r>
                <a:rPr lang="en-US" altLang="zh-CN" sz="2400" spc="-15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1-20%</a:t>
              </a:r>
              <a:r>
                <a:rPr lang="zh-CN" altLang="en-US" sz="2400" spc="-15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）*</a:t>
              </a:r>
              <a:r>
                <a:rPr lang="en-US" altLang="zh-CN" sz="2400" spc="-15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20%=1600</a:t>
              </a:r>
              <a:r>
                <a:rPr lang="zh-CN" altLang="en-US" sz="2400" spc="-15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元</a:t>
              </a:r>
              <a:endParaRPr lang="en-US" altLang="zh-CN" sz="2400" spc="-15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ts val="2800"/>
                </a:lnSpc>
                <a:buClr>
                  <a:srgbClr val="0070C0"/>
                </a:buClr>
                <a:buFont typeface="Wingdings" panose="05000000000000000000" pitchFamily="2" charset="2"/>
                <a:buChar char="Ø"/>
              </a:pPr>
              <a:r>
                <a:rPr lang="zh-CN" altLang="en-US" sz="2400" spc="-1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全年应缴个税</a:t>
              </a:r>
              <a:r>
                <a:rPr lang="en-US" altLang="zh-CN" sz="2400" spc="-1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=【10000</a:t>
              </a:r>
              <a:r>
                <a:rPr lang="zh-CN" altLang="en-US" sz="2400" spc="-1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*</a:t>
              </a:r>
              <a:r>
                <a:rPr lang="en-US" altLang="zh-CN" sz="2400" spc="-1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12+10000</a:t>
              </a:r>
              <a:r>
                <a:rPr lang="zh-CN" altLang="en-US" sz="2400" spc="-1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*（</a:t>
              </a:r>
              <a:r>
                <a:rPr lang="en-US" altLang="zh-CN" sz="2400" spc="-1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1-20%</a:t>
              </a:r>
              <a:r>
                <a:rPr lang="zh-CN" altLang="en-US" sz="2400" spc="-1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）</a:t>
              </a:r>
              <a:r>
                <a:rPr lang="en-US" altLang="zh-CN" sz="2400" spc="-1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-60000-2000</a:t>
              </a:r>
              <a:r>
                <a:rPr lang="zh-CN" altLang="en-US" sz="2400" spc="-1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*</a:t>
              </a:r>
              <a:r>
                <a:rPr lang="en-US" altLang="zh-CN" sz="2400" spc="-1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12-24000</a:t>
              </a:r>
              <a:r>
                <a:rPr lang="en-US" altLang="zh-CN" sz="2400" spc="-1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】</a:t>
              </a:r>
              <a:r>
                <a:rPr lang="zh-CN" altLang="en-US" sz="2400" spc="-1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*</a:t>
              </a:r>
              <a:r>
                <a:rPr lang="en-US" altLang="zh-CN" sz="2400" spc="-1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r>
                <a:rPr lang="en-US" altLang="zh-CN" sz="2400" spc="-1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%=600</a:t>
              </a:r>
              <a:r>
                <a:rPr lang="zh-CN" altLang="en-US" sz="2400" spc="-1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元</a:t>
              </a:r>
              <a:endParaRPr lang="en-US" altLang="zh-CN" sz="2400" spc="-1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ts val="2800"/>
                </a:lnSpc>
                <a:buClr>
                  <a:srgbClr val="0070C0"/>
                </a:buClr>
                <a:buFont typeface="Wingdings" panose="05000000000000000000" pitchFamily="2" charset="2"/>
                <a:buChar char="Ø"/>
              </a:pPr>
              <a:r>
                <a:rPr lang="en-US" altLang="zh-CN" sz="2400" spc="-15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2020</a:t>
              </a:r>
              <a:r>
                <a:rPr lang="zh-CN" altLang="en-US" sz="2400" spc="-15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年应补（退）税额</a:t>
              </a:r>
              <a:r>
                <a:rPr lang="en-US" altLang="zh-CN" sz="2400" spc="-15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=600-360-1600=-1360</a:t>
              </a:r>
              <a:r>
                <a:rPr lang="zh-CN" altLang="en-US" sz="2400" spc="-15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元，可以</a:t>
              </a:r>
              <a:r>
                <a:rPr lang="zh-CN" altLang="en-US" sz="2400" spc="-15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申请</a:t>
              </a:r>
              <a:r>
                <a:rPr lang="zh-CN" altLang="en-US" sz="2400" spc="-15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退税</a:t>
              </a:r>
              <a:r>
                <a:rPr lang="en-US" altLang="zh-CN" sz="2400" spc="-15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1360</a:t>
              </a:r>
              <a:r>
                <a:rPr lang="zh-CN" altLang="en-US" sz="2400" spc="-15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元</a:t>
              </a:r>
              <a:r>
                <a:rPr lang="zh-CN" altLang="en-US" sz="2400" spc="-15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。</a:t>
              </a:r>
              <a:endParaRPr lang="zh-CN" altLang="en-US" sz="2400" spc="-1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840</Words>
  <Application>WPS 演示</Application>
  <PresentationFormat>全屏显示(16:9)</PresentationFormat>
  <Paragraphs>102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Wingdings</vt:lpstr>
      <vt:lpstr>等线</vt:lpstr>
      <vt:lpstr>微软雅黑</vt:lpstr>
      <vt:lpstr>经典特宋简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</dc:creator>
  <cp:lastModifiedBy>嗯</cp:lastModifiedBy>
  <cp:revision>24</cp:revision>
  <dcterms:created xsi:type="dcterms:W3CDTF">2020-02-07T09:03:00Z</dcterms:created>
  <dcterms:modified xsi:type="dcterms:W3CDTF">2021-03-12T03:09:14Z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